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4"/>
  </p:notesMasterIdLst>
  <p:sldIdLst>
    <p:sldId id="263" r:id="rId2"/>
    <p:sldId id="262"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7" autoAdjust="0"/>
    <p:restoredTop sz="52523" autoAdjust="0"/>
  </p:normalViewPr>
  <p:slideViewPr>
    <p:cSldViewPr snapToGrid="0">
      <p:cViewPr varScale="1">
        <p:scale>
          <a:sx n="85" d="100"/>
          <a:sy n="85" d="100"/>
        </p:scale>
        <p:origin x="8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D1DD33-8E19-4FCD-A60A-9EA5D7C10289}" type="datetimeFigureOut">
              <a:rPr lang="en-US" smtClean="0"/>
              <a:t>5/9/2022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AEEAFE-490F-4D05-88BC-39475A199943}" type="slidenum">
              <a:rPr lang="en-US" smtClean="0"/>
              <a:t>‹#›</a:t>
            </a:fld>
            <a:endParaRPr lang="en-US"/>
          </a:p>
        </p:txBody>
      </p:sp>
    </p:spTree>
    <p:extLst>
      <p:ext uri="{BB962C8B-B14F-4D97-AF65-F5344CB8AC3E}">
        <p14:creationId xmlns:p14="http://schemas.microsoft.com/office/powerpoint/2010/main" val="18476849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Times New Roman" panose="02020603050405020304" pitchFamily="18" charset="0"/>
              </a:rPr>
              <a:t>INTRODUCTION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Times New Roman" panose="02020603050405020304" pitchFamily="18" charset="0"/>
              </a:rPr>
              <a:t>In this project, we took two datasets and applied both linear and multiple regression models to fit our data. We split our data into two sets in order to train the model and produce predicted values from our test set. This project will be broken on a down into three sections. The first section we will apply linear regression techniques to a water salinity and temperature dataset that is a better dataset for this project. The second section will cover the same linear regression techniques provided dataset for admissions. The final section will cover classification and the analysis of the decision tree.</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Times New Roman" panose="02020603050405020304" pitchFamily="18" charset="0"/>
              </a:rPr>
              <a:t>REGRESSION ON WATER AND SANITY DATASET</a:t>
            </a:r>
          </a:p>
          <a:p>
            <a:pPr rtl="0">
              <a:spcBef>
                <a:spcPts val="0"/>
              </a:spcBef>
              <a:spcAft>
                <a:spcPts val="0"/>
              </a:spcAft>
            </a:pPr>
            <a:r>
              <a:rPr lang="en-US" sz="1800" b="0" i="0" u="none" strike="noStrike" dirty="0">
                <a:solidFill>
                  <a:srgbClr val="000000"/>
                </a:solidFill>
                <a:effectLst/>
                <a:latin typeface="Times New Roman" panose="02020603050405020304" pitchFamily="18" charset="0"/>
              </a:rPr>
              <a:t>We began the linear regression portion of the assignment by splitting the data into the testing and training sets. Once the data was split, we were then able to fit the data to a line and produce a linear regression line along with the R-Squared value. </a:t>
            </a:r>
          </a:p>
          <a:p>
            <a:pPr rtl="0">
              <a:spcBef>
                <a:spcPts val="0"/>
              </a:spcBef>
              <a:spcAft>
                <a:spcPts val="0"/>
              </a:spcAft>
            </a:pPr>
            <a:r>
              <a:rPr lang="en-US" sz="1800" b="0" i="0" u="none" strike="noStrike" dirty="0">
                <a:solidFill>
                  <a:srgbClr val="000000"/>
                </a:solidFill>
                <a:effectLst/>
                <a:latin typeface="Times New Roman" panose="02020603050405020304" pitchFamily="18" charset="0"/>
              </a:rPr>
              <a:t>Once we established the relationship between the salinity of water with a single variable, we then observed the polynomial relationship between temperature and the water’s salinity. We can see that they provide a better R-Squared, but they result in a lower fit.</a:t>
            </a:r>
          </a:p>
          <a:p>
            <a:pPr rtl="0">
              <a:spcBef>
                <a:spcPts val="0"/>
              </a:spcBef>
              <a:spcAft>
                <a:spcPts val="0"/>
              </a:spcAft>
            </a:pPr>
            <a:r>
              <a:rPr lang="en-US" sz="1800" b="0" i="0" u="none" strike="noStrike" dirty="0">
                <a:solidFill>
                  <a:srgbClr val="000000"/>
                </a:solidFill>
                <a:effectLst/>
                <a:latin typeface="Times New Roman" panose="02020603050405020304" pitchFamily="18" charset="0"/>
              </a:rPr>
              <a:t>After we completed the first portion of the assignment, we came to a conclusion that there was a correlation value of .45, which shows that there is</a:t>
            </a:r>
            <a:r>
              <a:rPr lang="en-US" sz="1800" b="1" i="0" u="none" strike="noStrike" dirty="0">
                <a:solidFill>
                  <a:srgbClr val="000000"/>
                </a:solidFill>
                <a:effectLst/>
                <a:latin typeface="Times New Roman" panose="02020603050405020304" pitchFamily="18" charset="0"/>
              </a:rPr>
              <a:t> </a:t>
            </a:r>
            <a:r>
              <a:rPr lang="en-US" sz="1800" b="0" i="0" u="none" strike="noStrike" dirty="0">
                <a:solidFill>
                  <a:srgbClr val="000000"/>
                </a:solidFill>
                <a:effectLst/>
                <a:latin typeface="Times New Roman" panose="02020603050405020304" pitchFamily="18" charset="0"/>
              </a:rPr>
              <a:t>a relationship there.</a:t>
            </a:r>
            <a:endParaRPr lang="en-US" sz="1200" b="0" i="0" u="none" strike="noStrike" dirty="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000000"/>
              </a:solidFill>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Times New Roman" panose="02020603050405020304" pitchFamily="18" charset="0"/>
              </a:rPr>
              <a:t>REGRESSION ON ADMISSIONS DATASET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Times New Roman" panose="02020603050405020304" pitchFamily="18" charset="0"/>
              </a:rPr>
              <a:t>For this part we manually studied the data and made random observations. For example, serial numbers are in ascending order, TOEFL, university rating on a scale of 1-5, SOP, letters of recommendation, and research - either 0 if they have not done research and 1 if they have. For regression we first split the data into training data and test data. The data was split into 80:20 since the distribution of the data in the rows was unknown and we performed shuffling data frames on the data set before partitioning the data into the training data and test data. Then, we applied linear regression and multiple regression on both training and test data, after performing that on both datasets we got some results. Finally, when a simple regression was performed on both training data and the test data it can be seen that the curve that is created is very similar. There are more data points seen in the training data curve due to it being 4x the amount of data points. It's significant that the curves look similar because what can be seen is that with more data points the more accurate the linear regression line is.</a:t>
            </a:r>
            <a:endParaRPr lang="en-US" b="0" dirty="0">
              <a:effectLst/>
            </a:endParaRPr>
          </a:p>
          <a:p>
            <a:endParaRPr lang="en-US" dirty="0"/>
          </a:p>
        </p:txBody>
      </p:sp>
      <p:sp>
        <p:nvSpPr>
          <p:cNvPr id="4" name="Slide Number Placeholder 3"/>
          <p:cNvSpPr>
            <a:spLocks noGrp="1"/>
          </p:cNvSpPr>
          <p:nvPr>
            <p:ph type="sldNum" sz="quarter" idx="5"/>
          </p:nvPr>
        </p:nvSpPr>
        <p:spPr/>
        <p:txBody>
          <a:bodyPr/>
          <a:lstStyle/>
          <a:p>
            <a:fld id="{8BAEEAFE-490F-4D05-88BC-39475A199943}" type="slidenum">
              <a:rPr lang="en-US" smtClean="0"/>
              <a:t>1</a:t>
            </a:fld>
            <a:endParaRPr lang="en-US"/>
          </a:p>
        </p:txBody>
      </p:sp>
    </p:spTree>
    <p:extLst>
      <p:ext uri="{BB962C8B-B14F-4D97-AF65-F5344CB8AC3E}">
        <p14:creationId xmlns:p14="http://schemas.microsoft.com/office/powerpoint/2010/main" val="2586794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First, we discretize the last column which is “Chance of Admit” into three classes after shuffling. We classify 0-0.33 as low, 0.34-0.66 as mid, and 0.67-1.00 as high. </a:t>
            </a:r>
          </a:p>
          <a:p>
            <a:pPr rtl="0">
              <a:spcBef>
                <a:spcPts val="0"/>
              </a:spcBef>
              <a:spcAft>
                <a:spcPts val="0"/>
              </a:spcAft>
            </a:pPr>
            <a:endParaRPr lang="en-US" sz="1800" b="0" i="0" u="none" strike="noStrike" dirty="0">
              <a:solidFill>
                <a:srgbClr val="000000"/>
              </a:solidFill>
              <a:effectLst/>
              <a:latin typeface="Times New Roman" panose="02020603050405020304" pitchFamily="18" charset="0"/>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Then, the data was split 80:20 for training and testing. We dropped the serial number column since it is of no use and since the column we want to predict is chance of admit we set the column to Y and the rest to X. The tree’s criterion is entropy with max depth of 3 and the tree is also displayed with </a:t>
            </a:r>
            <a:r>
              <a:rPr lang="en-US" sz="1800" b="0" i="0" u="none" strike="noStrike" dirty="0" err="1">
                <a:solidFill>
                  <a:srgbClr val="000000"/>
                </a:solidFill>
                <a:effectLst/>
                <a:latin typeface="Times New Roman" panose="02020603050405020304" pitchFamily="18" charset="0"/>
              </a:rPr>
              <a:t>graphviz</a:t>
            </a:r>
            <a:r>
              <a:rPr lang="en-US" sz="1800" b="0" i="0" u="none" strike="noStrike" dirty="0">
                <a:solidFill>
                  <a:srgbClr val="000000"/>
                </a:solidFill>
                <a:effectLst/>
                <a:latin typeface="Times New Roman" panose="02020603050405020304" pitchFamily="18" charset="0"/>
              </a:rPr>
              <a:t>. </a:t>
            </a:r>
          </a:p>
          <a:p>
            <a:pPr rtl="0">
              <a:spcBef>
                <a:spcPts val="0"/>
              </a:spcBef>
              <a:spcAft>
                <a:spcPts val="0"/>
              </a:spcAft>
            </a:pPr>
            <a:endParaRPr lang="en-US" sz="1800" b="0" i="0" u="none" strike="noStrike" dirty="0">
              <a:solidFill>
                <a:srgbClr val="000000"/>
              </a:solidFill>
              <a:effectLst/>
              <a:latin typeface="Times New Roman" panose="02020603050405020304" pitchFamily="18" charset="0"/>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Also, we were able to predict the classes based on our test data from the original dataset. The accuracy on the test data is 82%. This tree has three possible outputs; unlikely, somewhat likely, and highly likely.  These outputs are generated based on the inputs from 5 other attributes; </a:t>
            </a:r>
            <a:r>
              <a:rPr lang="en-US" sz="1800" b="0" i="0" u="none" strike="noStrike" dirty="0" err="1">
                <a:solidFill>
                  <a:srgbClr val="000000"/>
                </a:solidFill>
                <a:effectLst/>
                <a:latin typeface="Times New Roman" panose="02020603050405020304" pitchFamily="18" charset="0"/>
              </a:rPr>
              <a:t>Gre</a:t>
            </a:r>
            <a:r>
              <a:rPr lang="en-US" sz="1800" b="0" i="0" u="none" strike="noStrike" dirty="0">
                <a:solidFill>
                  <a:srgbClr val="000000"/>
                </a:solidFill>
                <a:effectLst/>
                <a:latin typeface="Times New Roman" panose="02020603050405020304" pitchFamily="18" charset="0"/>
              </a:rPr>
              <a:t> scores, </a:t>
            </a:r>
            <a:r>
              <a:rPr lang="en-US" sz="1800" b="0" i="0" u="none" strike="noStrike" dirty="0" err="1">
                <a:solidFill>
                  <a:srgbClr val="000000"/>
                </a:solidFill>
                <a:effectLst/>
                <a:latin typeface="Times New Roman" panose="02020603050405020304" pitchFamily="18" charset="0"/>
              </a:rPr>
              <a:t>toefl</a:t>
            </a:r>
            <a:r>
              <a:rPr lang="en-US" sz="1800" b="0" i="0" u="none" strike="noStrike" dirty="0">
                <a:solidFill>
                  <a:srgbClr val="000000"/>
                </a:solidFill>
                <a:effectLst/>
                <a:latin typeface="Times New Roman" panose="02020603050405020304" pitchFamily="18" charset="0"/>
              </a:rPr>
              <a:t> score, </a:t>
            </a:r>
            <a:r>
              <a:rPr lang="en-US" sz="1800" b="0" i="0" u="none" strike="noStrike" dirty="0" err="1">
                <a:solidFill>
                  <a:srgbClr val="000000"/>
                </a:solidFill>
                <a:effectLst/>
                <a:latin typeface="Times New Roman" panose="02020603050405020304" pitchFamily="18" charset="0"/>
              </a:rPr>
              <a:t>Cgpa</a:t>
            </a:r>
            <a:r>
              <a:rPr lang="en-US" sz="1800" b="0" i="0" u="none" strike="noStrike" dirty="0">
                <a:solidFill>
                  <a:srgbClr val="000000"/>
                </a:solidFill>
                <a:effectLst/>
                <a:latin typeface="Times New Roman" panose="02020603050405020304" pitchFamily="18" charset="0"/>
              </a:rPr>
              <a:t>, Lor, and sop.</a:t>
            </a:r>
            <a:endParaRPr lang="en-US" b="0" dirty="0">
              <a:effectLst/>
            </a:endParaRPr>
          </a:p>
          <a:p>
            <a:br>
              <a:rPr lang="en-US" b="0" dirty="0">
                <a:effectLst/>
              </a:rPr>
            </a:b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8BAEEAFE-490F-4D05-88BC-39475A199943}" type="slidenum">
              <a:rPr lang="en-US" smtClean="0"/>
              <a:t>2</a:t>
            </a:fld>
            <a:endParaRPr lang="en-US"/>
          </a:p>
        </p:txBody>
      </p:sp>
    </p:spTree>
    <p:extLst>
      <p:ext uri="{BB962C8B-B14F-4D97-AF65-F5344CB8AC3E}">
        <p14:creationId xmlns:p14="http://schemas.microsoft.com/office/powerpoint/2010/main" val="4155946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8504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A274545-F86A-4574-8485-A255F972DF59}" type="datetimeFigureOut">
              <a:rPr lang="en-US" smtClean="0"/>
              <a:t>5/9/2022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545563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151184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86797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669112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8515245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38699013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39850799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1199710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792920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74545-F86A-4574-8485-A255F972DF59}"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1880997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274545-F86A-4574-8485-A255F972DF59}"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670376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274545-F86A-4574-8485-A255F972DF59}" type="datetimeFigureOut">
              <a:rPr lang="en-US" smtClean="0"/>
              <a:t>5/9/2022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1069948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274545-F86A-4574-8485-A255F972DF59}" type="datetimeFigureOut">
              <a:rPr lang="en-US" smtClean="0"/>
              <a:t>5/9/2022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167987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274545-F86A-4574-8485-A255F972DF59}" type="datetimeFigureOut">
              <a:rPr lang="en-US" smtClean="0"/>
              <a:t>5/9/2022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012215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274545-F86A-4574-8485-A255F972DF59}"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3344942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274545-F86A-4574-8485-A255F972DF59}"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68D8B-64AA-4449-934D-39A6DF2E2EF2}" type="slidenum">
              <a:rPr lang="en-US" smtClean="0"/>
              <a:t>‹#›</a:t>
            </a:fld>
            <a:endParaRPr lang="en-US"/>
          </a:p>
        </p:txBody>
      </p:sp>
    </p:spTree>
    <p:extLst>
      <p:ext uri="{BB962C8B-B14F-4D97-AF65-F5344CB8AC3E}">
        <p14:creationId xmlns:p14="http://schemas.microsoft.com/office/powerpoint/2010/main" val="268757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A274545-F86A-4574-8485-A255F972DF59}" type="datetimeFigureOut">
              <a:rPr lang="en-US" smtClean="0"/>
              <a:t>5/9/2022</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92868D8B-64AA-4449-934D-39A6DF2E2EF2}" type="slidenum">
              <a:rPr lang="en-US" smtClean="0"/>
              <a:t>‹#›</a:t>
            </a:fld>
            <a:endParaRPr lang="en-US"/>
          </a:p>
        </p:txBody>
      </p:sp>
    </p:spTree>
    <p:extLst>
      <p:ext uri="{BB962C8B-B14F-4D97-AF65-F5344CB8AC3E}">
        <p14:creationId xmlns:p14="http://schemas.microsoft.com/office/powerpoint/2010/main" val="1534004885"/>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5.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4887-5317-D862-C95E-0566D942EA6D}"/>
              </a:ext>
            </a:extLst>
          </p:cNvPr>
          <p:cNvSpPr>
            <a:spLocks noGrp="1"/>
          </p:cNvSpPr>
          <p:nvPr>
            <p:ph type="title"/>
          </p:nvPr>
        </p:nvSpPr>
        <p:spPr>
          <a:xfrm>
            <a:off x="249380" y="738668"/>
            <a:ext cx="6244726" cy="513181"/>
          </a:xfrm>
        </p:spPr>
        <p:txBody>
          <a:bodyPr>
            <a:noAutofit/>
          </a:bodyPr>
          <a:lstStyle/>
          <a:p>
            <a:r>
              <a:rPr lang="en-US" sz="1800" b="1" dirty="0">
                <a:latin typeface="Times New Roman" panose="02020603050405020304" pitchFamily="18" charset="0"/>
                <a:cs typeface="Times New Roman" panose="02020603050405020304" pitchFamily="18" charset="0"/>
              </a:rPr>
              <a:t>Regression on Water and Sanity Dataset</a:t>
            </a:r>
          </a:p>
        </p:txBody>
      </p:sp>
      <p:sp>
        <p:nvSpPr>
          <p:cNvPr id="7" name="Title 1">
            <a:extLst>
              <a:ext uri="{FF2B5EF4-FFF2-40B4-BE49-F238E27FC236}">
                <a16:creationId xmlns:a16="http://schemas.microsoft.com/office/drawing/2014/main" id="{B629538A-58DE-EB3E-F819-21A97E01D2D0}"/>
              </a:ext>
            </a:extLst>
          </p:cNvPr>
          <p:cNvSpPr txBox="1">
            <a:spLocks/>
          </p:cNvSpPr>
          <p:nvPr/>
        </p:nvSpPr>
        <p:spPr>
          <a:xfrm>
            <a:off x="6792686" y="711050"/>
            <a:ext cx="4576867" cy="441648"/>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latin typeface="Times New Roman" panose="02020603050405020304" pitchFamily="18" charset="0"/>
                <a:cs typeface="Times New Roman" panose="02020603050405020304" pitchFamily="18" charset="0"/>
              </a:rPr>
              <a:t>Regression on Admissions Dataset</a:t>
            </a:r>
          </a:p>
        </p:txBody>
      </p:sp>
      <p:sp>
        <p:nvSpPr>
          <p:cNvPr id="8" name="Content Placeholder 2">
            <a:extLst>
              <a:ext uri="{FF2B5EF4-FFF2-40B4-BE49-F238E27FC236}">
                <a16:creationId xmlns:a16="http://schemas.microsoft.com/office/drawing/2014/main" id="{9264E9B6-E4EE-D65D-5D70-81E27DEDC926}"/>
              </a:ext>
            </a:extLst>
          </p:cNvPr>
          <p:cNvSpPr txBox="1">
            <a:spLocks/>
          </p:cNvSpPr>
          <p:nvPr/>
        </p:nvSpPr>
        <p:spPr>
          <a:xfrm>
            <a:off x="657594" y="1251836"/>
            <a:ext cx="4324954" cy="1040770"/>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1">
                  <a:lumMod val="75000"/>
                </a:schemeClr>
              </a:buClr>
              <a:buSzPct val="145000"/>
              <a:buFont typeface="Arial"/>
              <a:buNone/>
              <a:defRPr sz="2800" b="0" kern="1200" cap="none">
                <a:solidFill>
                  <a:schemeClr val="accent1">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accent1">
                  <a:lumMod val="75000"/>
                </a:schemeClr>
              </a:buClr>
              <a:buSzPct val="145000"/>
              <a:buFont typeface="Arial"/>
              <a:buNone/>
              <a:defRPr sz="2000" b="1" kern="1200" cap="none">
                <a:solidFill>
                  <a:schemeClr val="tx1"/>
                </a:solidFill>
                <a:effectLst/>
                <a:latin typeface="+mn-lt"/>
                <a:ea typeface="+mn-ea"/>
                <a:cs typeface="+mn-cs"/>
              </a:defRPr>
            </a:lvl2pPr>
            <a:lvl3pPr marL="914400" indent="0" algn="l" defTabSz="457200" rtl="0" eaLnBrk="1" latinLnBrk="0" hangingPunct="1">
              <a:spcBef>
                <a:spcPct val="20000"/>
              </a:spcBef>
              <a:spcAft>
                <a:spcPts val="600"/>
              </a:spcAft>
              <a:buClr>
                <a:schemeClr val="accent1">
                  <a:lumMod val="75000"/>
                </a:schemeClr>
              </a:buClr>
              <a:buSzPct val="145000"/>
              <a:buFont typeface="Arial"/>
              <a:buNone/>
              <a:defRPr sz="1800" b="1" kern="1200" cap="none">
                <a:solidFill>
                  <a:schemeClr val="tx1"/>
                </a:solidFill>
                <a:effectLst/>
                <a:latin typeface="+mn-lt"/>
                <a:ea typeface="+mn-ea"/>
                <a:cs typeface="+mn-cs"/>
              </a:defRPr>
            </a:lvl3pPr>
            <a:lvl4pPr marL="1371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4pPr>
            <a:lvl5pPr marL="18288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5pPr>
            <a:lvl6pPr marL="22860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6pPr>
            <a:lvl7pPr marL="27432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7pPr>
            <a:lvl8pPr marL="32004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8pPr>
            <a:lvl9pPr marL="3657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9pPr>
          </a:lstStyle>
          <a:p>
            <a:r>
              <a:rPr lang="en-US" sz="1100" dirty="0">
                <a:solidFill>
                  <a:schemeClr val="bg1"/>
                </a:solidFill>
                <a:latin typeface="Times New Roman" panose="02020603050405020304" pitchFamily="18" charset="0"/>
                <a:cs typeface="Times New Roman" panose="02020603050405020304" pitchFamily="18" charset="0"/>
              </a:rPr>
              <a:t>Once the data was split, we were then able to fit the data to a line and produce a linear regression line alone with the R-Squared value.</a:t>
            </a:r>
          </a:p>
          <a:p>
            <a:endParaRPr lang="en-US" sz="1700" dirty="0"/>
          </a:p>
        </p:txBody>
      </p:sp>
      <p:pic>
        <p:nvPicPr>
          <p:cNvPr id="9" name="Picture 2">
            <a:extLst>
              <a:ext uri="{FF2B5EF4-FFF2-40B4-BE49-F238E27FC236}">
                <a16:creationId xmlns:a16="http://schemas.microsoft.com/office/drawing/2014/main" id="{B90A478C-C729-F069-6608-9BB782A696E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3943" y="1768837"/>
            <a:ext cx="4324954" cy="217369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595BD1A-19F1-8209-9D72-B4064B442D94}"/>
              </a:ext>
            </a:extLst>
          </p:cNvPr>
          <p:cNvSpPr txBox="1"/>
          <p:nvPr/>
        </p:nvSpPr>
        <p:spPr>
          <a:xfrm>
            <a:off x="709677" y="3922488"/>
            <a:ext cx="4324953" cy="769441"/>
          </a:xfrm>
          <a:prstGeom prst="rect">
            <a:avLst/>
          </a:prstGeom>
          <a:noFill/>
        </p:spPr>
        <p:txBody>
          <a:bodyPr wrap="square">
            <a:spAutoFit/>
          </a:bodyPr>
          <a:lstStyle/>
          <a:p>
            <a:r>
              <a:rPr lang="en-US" sz="1100" b="0" i="0" u="none" strike="noStrike" dirty="0">
                <a:solidFill>
                  <a:srgbClr val="000000"/>
                </a:solidFill>
                <a:effectLst/>
                <a:latin typeface="Times New Roman" panose="02020603050405020304" pitchFamily="18" charset="0"/>
                <a:cs typeface="Times New Roman" panose="02020603050405020304" pitchFamily="18" charset="0"/>
              </a:rPr>
              <a:t>Once we established the relationship between the salinity of water with a single variable, we then observed the polynomial relationship between temperature and the water’s salinity. We can see that they provide a better R-Squared, but they result in a lower fit.</a:t>
            </a:r>
            <a:endParaRPr lang="en-US" sz="1100" b="0" dirty="0">
              <a:effectLst/>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711AF383-0FD8-28DE-AEA6-28AA499521DA}"/>
              </a:ext>
            </a:extLst>
          </p:cNvPr>
          <p:cNvSpPr txBox="1"/>
          <p:nvPr/>
        </p:nvSpPr>
        <p:spPr>
          <a:xfrm>
            <a:off x="7866962" y="1426261"/>
            <a:ext cx="2043059" cy="292388"/>
          </a:xfrm>
          <a:prstGeom prst="rect">
            <a:avLst/>
          </a:prstGeom>
          <a:noFill/>
        </p:spPr>
        <p:txBody>
          <a:bodyPr wrap="square" rtlCol="0">
            <a:spAutoFit/>
          </a:bodyPr>
          <a:lstStyle/>
          <a:p>
            <a:r>
              <a:rPr lang="en-US" sz="1300" strike="noStrike" dirty="0">
                <a:solidFill>
                  <a:srgbClr val="000000"/>
                </a:solidFill>
                <a:effectLst/>
                <a:latin typeface="Times New Roman" panose="02020603050405020304" pitchFamily="18" charset="0"/>
              </a:rPr>
              <a:t>Simple Linear Regression</a:t>
            </a:r>
            <a:endParaRPr lang="en-US" sz="1300" dirty="0"/>
          </a:p>
        </p:txBody>
      </p:sp>
      <p:pic>
        <p:nvPicPr>
          <p:cNvPr id="14" name="Picture 2">
            <a:extLst>
              <a:ext uri="{FF2B5EF4-FFF2-40B4-BE49-F238E27FC236}">
                <a16:creationId xmlns:a16="http://schemas.microsoft.com/office/drawing/2014/main" id="{E9E690AB-910C-4E98-A466-591C77479F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44600" y="1768837"/>
            <a:ext cx="4324953" cy="209509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ED2D93C0-BC8D-D83B-D15B-8F3629C4D021}"/>
              </a:ext>
            </a:extLst>
          </p:cNvPr>
          <p:cNvSpPr txBox="1"/>
          <p:nvPr/>
        </p:nvSpPr>
        <p:spPr>
          <a:xfrm>
            <a:off x="7953573" y="4161014"/>
            <a:ext cx="2016899" cy="292388"/>
          </a:xfrm>
          <a:prstGeom prst="rect">
            <a:avLst/>
          </a:prstGeom>
          <a:noFill/>
        </p:spPr>
        <p:txBody>
          <a:bodyPr wrap="none" rtlCol="0">
            <a:spAutoFit/>
          </a:bodyPr>
          <a:lstStyle/>
          <a:p>
            <a:r>
              <a:rPr lang="en-US" sz="1300" i="0" strike="noStrike" dirty="0">
                <a:solidFill>
                  <a:srgbClr val="000000"/>
                </a:solidFill>
                <a:effectLst/>
                <a:latin typeface="Times New Roman" panose="02020603050405020304" pitchFamily="18" charset="0"/>
              </a:rPr>
              <a:t>Multiple Linear Regression</a:t>
            </a:r>
            <a:endParaRPr lang="en-US" sz="1300" dirty="0"/>
          </a:p>
        </p:txBody>
      </p:sp>
      <p:pic>
        <p:nvPicPr>
          <p:cNvPr id="16" name="Picture 4">
            <a:extLst>
              <a:ext uri="{FF2B5EF4-FFF2-40B4-BE49-F238E27FC236}">
                <a16:creationId xmlns:a16="http://schemas.microsoft.com/office/drawing/2014/main" id="{F86F8A92-EAEF-2346-DFFD-BBFC9250E1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4600" y="4536403"/>
            <a:ext cx="4324954" cy="213662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8FC90ADD-D045-8005-A1A7-03704276D1D6}"/>
              </a:ext>
            </a:extLst>
          </p:cNvPr>
          <p:cNvSpPr txBox="1"/>
          <p:nvPr/>
        </p:nvSpPr>
        <p:spPr>
          <a:xfrm>
            <a:off x="1408923" y="163232"/>
            <a:ext cx="8952710" cy="553998"/>
          </a:xfrm>
          <a:prstGeom prst="rect">
            <a:avLst/>
          </a:prstGeom>
          <a:noFill/>
        </p:spPr>
        <p:txBody>
          <a:bodyPr wrap="square" rtlCol="0">
            <a:spAutoFit/>
          </a:bodyPr>
          <a:lstStyle/>
          <a:p>
            <a:r>
              <a:rPr lang="en-US" sz="3000" b="1" dirty="0">
                <a:latin typeface="Times New Roman" panose="02020603050405020304" pitchFamily="18" charset="0"/>
                <a:cs typeface="Times New Roman" panose="02020603050405020304" pitchFamily="18" charset="0"/>
              </a:rPr>
              <a:t>Linear Regression &amp; Classification Tree (Project 2)</a:t>
            </a:r>
          </a:p>
        </p:txBody>
      </p:sp>
      <p:pic>
        <p:nvPicPr>
          <p:cNvPr id="1028" name="Picture 4">
            <a:extLst>
              <a:ext uri="{FF2B5EF4-FFF2-40B4-BE49-F238E27FC236}">
                <a16:creationId xmlns:a16="http://schemas.microsoft.com/office/drawing/2014/main" id="{3541D948-1F22-0500-9419-5A68AC4BDA6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3943" y="4691929"/>
            <a:ext cx="4316427" cy="2143678"/>
          </a:xfrm>
          <a:prstGeom prst="rect">
            <a:avLst/>
          </a:prstGeom>
          <a:noFill/>
          <a:extLst>
            <a:ext uri="{909E8E84-426E-40DD-AFC4-6F175D3DCCD1}">
              <a14:hiddenFill xmlns:a14="http://schemas.microsoft.com/office/drawing/2010/main">
                <a:solidFill>
                  <a:srgbClr val="FFFFFF"/>
                </a:solidFill>
              </a14:hiddenFill>
            </a:ext>
          </a:extLst>
        </p:spPr>
      </p:pic>
      <p:pic>
        <p:nvPicPr>
          <p:cNvPr id="18" name="part 1">
            <a:hlinkClick r:id="" action="ppaction://media"/>
            <a:extLst>
              <a:ext uri="{FF2B5EF4-FFF2-40B4-BE49-F238E27FC236}">
                <a16:creationId xmlns:a16="http://schemas.microsoft.com/office/drawing/2014/main" id="{9033E760-ADE8-0F3B-52A4-B4AC4CD0341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80825" y="163232"/>
            <a:ext cx="304800" cy="304800"/>
          </a:xfrm>
          <a:prstGeom prst="rect">
            <a:avLst/>
          </a:prstGeom>
        </p:spPr>
      </p:pic>
    </p:spTree>
    <p:extLst>
      <p:ext uri="{BB962C8B-B14F-4D97-AF65-F5344CB8AC3E}">
        <p14:creationId xmlns:p14="http://schemas.microsoft.com/office/powerpoint/2010/main" val="114620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26"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8AF26-532D-6C3A-63F9-3EE2FCD19D4C}"/>
              </a:ext>
            </a:extLst>
          </p:cNvPr>
          <p:cNvSpPr>
            <a:spLocks noGrp="1"/>
          </p:cNvSpPr>
          <p:nvPr>
            <p:ph type="title"/>
          </p:nvPr>
        </p:nvSpPr>
        <p:spPr>
          <a:xfrm>
            <a:off x="1722131" y="53975"/>
            <a:ext cx="8747737" cy="638628"/>
          </a:xfrm>
        </p:spPr>
        <p:txBody>
          <a:bodyPr>
            <a:noAutofit/>
          </a:bodyPr>
          <a:lstStyle/>
          <a:p>
            <a:r>
              <a:rPr lang="en-US" sz="3000" b="1" dirty="0">
                <a:latin typeface="Times New Roman" panose="02020603050405020304" pitchFamily="18" charset="0"/>
                <a:cs typeface="Times New Roman" panose="02020603050405020304" pitchFamily="18" charset="0"/>
              </a:rPr>
              <a:t>Classification on Admissions Dataset</a:t>
            </a:r>
          </a:p>
        </p:txBody>
      </p:sp>
      <p:pic>
        <p:nvPicPr>
          <p:cNvPr id="5122" name="Picture 2">
            <a:extLst>
              <a:ext uri="{FF2B5EF4-FFF2-40B4-BE49-F238E27FC236}">
                <a16:creationId xmlns:a16="http://schemas.microsoft.com/office/drawing/2014/main" id="{0B269639-1021-F625-63F9-F8F54140A5D3}"/>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164379" y="802044"/>
            <a:ext cx="5328355" cy="373380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7FC3620D-CF00-5FB2-6F6D-F6AC594270AA}"/>
              </a:ext>
            </a:extLst>
          </p:cNvPr>
          <p:cNvPicPr>
            <a:picLocks noGrp="1" noChangeAspect="1" noChangeArrowheads="1"/>
          </p:cNvPicPr>
          <p:nvPr>
            <p:ph sz="quarter" idx="4"/>
          </p:nvPr>
        </p:nvPicPr>
        <p:blipFill>
          <a:blip r:embed="rId6">
            <a:extLst>
              <a:ext uri="{28A0092B-C50C-407E-A947-70E740481C1C}">
                <a14:useLocalDpi xmlns:a14="http://schemas.microsoft.com/office/drawing/2010/main" val="0"/>
              </a:ext>
            </a:extLst>
          </a:blip>
          <a:srcRect/>
          <a:stretch>
            <a:fillRect/>
          </a:stretch>
        </p:blipFill>
        <p:spPr bwMode="auto">
          <a:xfrm>
            <a:off x="5711716" y="802044"/>
            <a:ext cx="6400800" cy="37338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28F76C8-7784-0219-F3A6-1E5971318F79}"/>
              </a:ext>
            </a:extLst>
          </p:cNvPr>
          <p:cNvSpPr txBox="1"/>
          <p:nvPr/>
        </p:nvSpPr>
        <p:spPr>
          <a:xfrm>
            <a:off x="1582633" y="5031726"/>
            <a:ext cx="2855168" cy="92333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Low: 0-0.33</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Mid: 0.34-0.66</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High: 0.67-1.00</a:t>
            </a:r>
          </a:p>
        </p:txBody>
      </p:sp>
      <p:sp>
        <p:nvSpPr>
          <p:cNvPr id="4" name="TextBox 3">
            <a:extLst>
              <a:ext uri="{FF2B5EF4-FFF2-40B4-BE49-F238E27FC236}">
                <a16:creationId xmlns:a16="http://schemas.microsoft.com/office/drawing/2014/main" id="{FF879B19-BDCF-BC14-E4F4-84755EA8C07F}"/>
              </a:ext>
            </a:extLst>
          </p:cNvPr>
          <p:cNvSpPr txBox="1"/>
          <p:nvPr/>
        </p:nvSpPr>
        <p:spPr>
          <a:xfrm>
            <a:off x="7532914" y="4754727"/>
            <a:ext cx="3159967" cy="1200329"/>
          </a:xfrm>
          <a:prstGeom prst="rect">
            <a:avLst/>
          </a:prstGeom>
          <a:noFill/>
        </p:spPr>
        <p:txBody>
          <a:bodyPr wrap="square" rtlCol="0">
            <a:spAutoFit/>
          </a:bodyPr>
          <a:lstStyle/>
          <a:p>
            <a:r>
              <a:rPr lang="en-US" sz="1800" b="0" i="0" u="none" strike="noStrike" dirty="0">
                <a:effectLst/>
                <a:latin typeface="Times New Roman" panose="02020603050405020304" pitchFamily="18" charset="0"/>
              </a:rPr>
              <a:t>Possible outputs:</a:t>
            </a:r>
          </a:p>
          <a:p>
            <a:pPr marL="285750" indent="-285750">
              <a:buFont typeface="Arial" panose="020B0604020202020204" pitchFamily="34" charset="0"/>
              <a:buChar char="•"/>
            </a:pPr>
            <a:r>
              <a:rPr lang="en-US" dirty="0">
                <a:latin typeface="Times New Roman" panose="02020603050405020304" pitchFamily="18" charset="0"/>
              </a:rPr>
              <a:t>Unlikely</a:t>
            </a:r>
          </a:p>
          <a:p>
            <a:pPr marL="285750" indent="-285750">
              <a:buFont typeface="Arial" panose="020B0604020202020204" pitchFamily="34" charset="0"/>
              <a:buChar char="•"/>
            </a:pPr>
            <a:r>
              <a:rPr lang="en-US" dirty="0">
                <a:latin typeface="Times New Roman" panose="02020603050405020304" pitchFamily="18" charset="0"/>
              </a:rPr>
              <a:t>Somewhat unlikely </a:t>
            </a:r>
          </a:p>
          <a:p>
            <a:pPr marL="285750" indent="-285750">
              <a:buFont typeface="Arial" panose="020B0604020202020204" pitchFamily="34" charset="0"/>
              <a:buChar char="•"/>
            </a:pPr>
            <a:r>
              <a:rPr lang="en-US" dirty="0">
                <a:latin typeface="Times New Roman" panose="02020603050405020304" pitchFamily="18" charset="0"/>
              </a:rPr>
              <a:t>Highly unlikely </a:t>
            </a:r>
            <a:endParaRPr lang="en-US" dirty="0"/>
          </a:p>
        </p:txBody>
      </p:sp>
      <p:pic>
        <p:nvPicPr>
          <p:cNvPr id="5" name="part 2">
            <a:hlinkClick r:id="" action="ppaction://media"/>
            <a:extLst>
              <a:ext uri="{FF2B5EF4-FFF2-40B4-BE49-F238E27FC236}">
                <a16:creationId xmlns:a16="http://schemas.microsoft.com/office/drawing/2014/main" id="{6E1AED2B-4C07-A88B-6D7A-499BB9FAF8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07716" y="68489"/>
            <a:ext cx="304800" cy="304800"/>
          </a:xfrm>
          <a:prstGeom prst="rect">
            <a:avLst/>
          </a:prstGeom>
        </p:spPr>
      </p:pic>
    </p:spTree>
    <p:extLst>
      <p:ext uri="{BB962C8B-B14F-4D97-AF65-F5344CB8AC3E}">
        <p14:creationId xmlns:p14="http://schemas.microsoft.com/office/powerpoint/2010/main" val="3796771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7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1710</TotalTime>
  <Words>761</Words>
  <Application>Microsoft Office PowerPoint</Application>
  <PresentationFormat>Widescreen</PresentationFormat>
  <Paragraphs>34</Paragraphs>
  <Slides>2</Slides>
  <Notes>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Century Gothic</vt:lpstr>
      <vt:lpstr>Times New Roman</vt:lpstr>
      <vt:lpstr>Wingdings 3</vt:lpstr>
      <vt:lpstr>Slice</vt:lpstr>
      <vt:lpstr>Regression on Water and Sanity Dataset</vt:lpstr>
      <vt:lpstr>Classification on Admissions Dataset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 &amp; Classification Tree</dc:title>
  <dc:creator>Alalusi, Youser</dc:creator>
  <cp:lastModifiedBy>Alalusi, Youser</cp:lastModifiedBy>
  <cp:revision>3</cp:revision>
  <dcterms:created xsi:type="dcterms:W3CDTF">2022-05-08T20:31:32Z</dcterms:created>
  <dcterms:modified xsi:type="dcterms:W3CDTF">2022-05-10T01:59:45Z</dcterms:modified>
</cp:coreProperties>
</file>

<file path=docProps/thumbnail.jpeg>
</file>